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3"/>
    <p:sldId id="277" r:id="rId4"/>
    <p:sldId id="278" r:id="rId5"/>
    <p:sldId id="279" r:id="rId6"/>
    <p:sldId id="263" r:id="rId7"/>
    <p:sldId id="264" r:id="rId8"/>
    <p:sldId id="265" r:id="rId9"/>
    <p:sldId id="267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8080"/>
    <a:srgbClr val="80FF00"/>
    <a:srgbClr val="FF8000"/>
    <a:srgbClr val="00004C"/>
    <a:srgbClr val="000000"/>
    <a:srgbClr val="000073"/>
    <a:srgbClr val="C08000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5" autoAdjust="0"/>
    <p:restoredTop sz="94021" autoAdjust="0"/>
  </p:normalViewPr>
  <p:slideViewPr>
    <p:cSldViewPr>
      <p:cViewPr>
        <p:scale>
          <a:sx n="125" d="100"/>
          <a:sy n="125" d="100"/>
        </p:scale>
        <p:origin x="1492" y="768"/>
      </p:cViewPr>
      <p:guideLst>
        <p:guide orient="horz" pos="215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80" y="-84"/>
      </p:cViewPr>
      <p:guideLst>
        <p:guide orient="horz" pos="2869"/>
        <p:guide pos="21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07BC8-7B8B-4019-94AE-9EDD88567A56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B9CFC1-6B3A-428A-B95F-F7C527EDB1E7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true" noChangeArrowheads="true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true" noChangeArrowheads="true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true" noRot="true" noChangeAspect="true" noChangeArrowheads="true" noTextEdit="true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true" noChangeArrowheads="true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8198" name="Rectangle 6"/>
          <p:cNvSpPr>
            <a:spLocks noGrp="true" noChangeArrowheads="true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false" compatLnSpc="true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true" noChangeArrowheads="true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false" compatLnSpc="true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45F8F4-B999-423F-94EB-E0D82E827255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hyperlink" Target="http://www.cs.msu.su/" TargetMode="Externa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Рабочи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true"/>
        </p:nvGrpSpPr>
        <p:grpSpPr bwMode="auto">
          <a:xfrm>
            <a:off x="2" y="6350"/>
            <a:ext cx="9140825" cy="6851654"/>
            <a:chOff x="0" y="4"/>
            <a:chExt cx="5758" cy="4316"/>
          </a:xfrm>
        </p:grpSpPr>
        <p:sp>
          <p:nvSpPr>
            <p:cNvPr id="16" name="Freeform 4"/>
            <p:cNvSpPr/>
            <p:nvPr userDrawn="true"/>
          </p:nvSpPr>
          <p:spPr bwMode="hidden">
            <a:xfrm>
              <a:off x="0" y="1161"/>
              <a:ext cx="5758" cy="3159"/>
            </a:xfrm>
            <a:custGeom>
              <a:avLst/>
              <a:gdLst>
                <a:gd name="T0" fmla="*/ 0 w 5184"/>
                <a:gd name="T1" fmla="*/ 3159 h 3159"/>
                <a:gd name="T2" fmla="*/ 5328 w 5184"/>
                <a:gd name="T3" fmla="*/ 3159 h 3159"/>
                <a:gd name="T4" fmla="*/ 53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/>
                </a:gs>
                <a:gs pos="80000">
                  <a:schemeClr val="bg1">
                    <a:lumMod val="90000"/>
                    <a:lumOff val="10000"/>
                  </a:schemeClr>
                </a:gs>
                <a:gs pos="20000">
                  <a:schemeClr val="bg1">
                    <a:lumMod val="90000"/>
                    <a:lumOff val="10000"/>
                  </a:schemeClr>
                </a:gs>
              </a:gsLst>
              <a:lin ang="0" scaled="true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 sz="100"/>
            </a:p>
          </p:txBody>
        </p:sp>
        <p:grpSp>
          <p:nvGrpSpPr>
            <p:cNvPr id="9" name="Group 9"/>
            <p:cNvGrpSpPr/>
            <p:nvPr/>
          </p:nvGrpSpPr>
          <p:grpSpPr bwMode="auto">
            <a:xfrm>
              <a:off x="0" y="4"/>
              <a:ext cx="5758" cy="1162"/>
              <a:chOff x="0" y="4"/>
              <a:chExt cx="5758" cy="1162"/>
            </a:xfrm>
          </p:grpSpPr>
          <p:sp>
            <p:nvSpPr>
              <p:cNvPr id="10" name="Freeform 10"/>
              <p:cNvSpPr/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false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true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ru-RU" sz="100"/>
              </a:p>
            </p:txBody>
          </p:sp>
          <p:sp>
            <p:nvSpPr>
              <p:cNvPr id="12" name="Freeform 12"/>
              <p:cNvSpPr/>
              <p:nvPr/>
            </p:nvSpPr>
            <p:spPr bwMode="ltGray">
              <a:xfrm>
                <a:off x="0" y="1155"/>
                <a:ext cx="5758" cy="11"/>
              </a:xfrm>
              <a:custGeom>
                <a:avLst/>
                <a:gdLst>
                  <a:gd name="T0" fmla="*/ 485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59 w 4724"/>
                  <a:gd name="T7" fmla="*/ 12 h 12"/>
                  <a:gd name="T8" fmla="*/ 4859 w 4724"/>
                  <a:gd name="T9" fmla="*/ 0 h 12"/>
                  <a:gd name="T10" fmla="*/ 485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solidFill>
                <a:schemeClr val="bg1">
                  <a:lumMod val="90000"/>
                  <a:lumOff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ru-RU" sz="100"/>
              </a:p>
            </p:txBody>
          </p:sp>
        </p:grpSp>
      </p:grpSp>
      <p:sp>
        <p:nvSpPr>
          <p:cNvPr id="21" name="Прямоугольник 4"/>
          <p:cNvSpPr>
            <a:spLocks noChangeArrowheads="true"/>
          </p:cNvSpPr>
          <p:nvPr userDrawn="true"/>
        </p:nvSpPr>
        <p:spPr bwMode="auto">
          <a:xfrm>
            <a:off x="395538" y="5580066"/>
            <a:ext cx="8353177" cy="13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Laboratory of Mathematics Methods of Image Processing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Department of Computational Mathematics and Cybernetics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Lomonosov Moscow State University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true">
            <a:spLocks noChangeArrowheads="true"/>
          </p:cNvSpPr>
          <p:nvPr userDrawn="true"/>
        </p:nvSpPr>
        <p:spPr bwMode="auto">
          <a:xfrm>
            <a:off x="393699" y="4881496"/>
            <a:ext cx="8353177" cy="1106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</a:rPr>
              <a:t>http</a:t>
            </a:r>
            <a:r>
              <a:rPr lang="en-US" altLang="en-US" sz="1800" dirty="0">
                <a:solidFill>
                  <a:schemeClr val="tx1"/>
                </a:solidFill>
              </a:rPr>
              <a:t>s</a:t>
            </a:r>
            <a:r>
              <a:rPr lang="en-US" sz="1800" dirty="0">
                <a:solidFill>
                  <a:schemeClr val="tx1"/>
                </a:solidFill>
              </a:rPr>
              <a:t>://imaging.cs.msu.ru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Laboratory of Mathematics Methods of Image Processing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Department of Computational Mathematics and Cybernetics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Lomonosov Moscow State University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8448" name="Rectangle 16"/>
          <p:cNvSpPr>
            <a:spLocks noGrp="true" noChangeArrowheads="true"/>
          </p:cNvSpPr>
          <p:nvPr>
            <p:ph type="ctrTitle" sz="quarter" hasCustomPrompt="true"/>
          </p:nvPr>
        </p:nvSpPr>
        <p:spPr>
          <a:xfrm>
            <a:off x="395537" y="1997076"/>
            <a:ext cx="8352927" cy="1728588"/>
          </a:xfrm>
        </p:spPr>
        <p:txBody>
          <a:bodyPr lIns="36000" tIns="36000" rIns="36000" bIns="36000" anchorCtr="true"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 hasCustomPrompt="true"/>
          </p:nvPr>
        </p:nvSpPr>
        <p:spPr>
          <a:xfrm>
            <a:off x="393947" y="3826793"/>
            <a:ext cx="8352927" cy="950664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true"/>
          </p:cNvSpPr>
          <p:nvPr>
            <p:ph type="body" sz="quarter" idx="11" hasCustomPrompt="true"/>
          </p:nvPr>
        </p:nvSpPr>
        <p:spPr>
          <a:xfrm>
            <a:off x="391859" y="6328046"/>
            <a:ext cx="8352927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footer</a:t>
            </a:r>
            <a:endParaRPr lang="en-US" dirty="0" smtClean="0"/>
          </a:p>
        </p:txBody>
      </p:sp>
      <p:pic>
        <p:nvPicPr>
          <p:cNvPr id="15" name="Picture 2"/>
          <p:cNvPicPr>
            <a:picLocks noChangeArrowheads="true"/>
          </p:cNvPicPr>
          <p:nvPr userDrawn="true"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142877"/>
            <a:ext cx="1810512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4" descr="http://images.geo.web.ru/pubd/2006/05/11/0001175265/msu_logo_small.gif"/>
          <p:cNvPicPr>
            <a:picLocks noChangeArrowheads="true"/>
          </p:cNvPicPr>
          <p:nvPr userDrawn="true"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b="10677"/>
          <a:stretch>
            <a:fillRect/>
          </a:stretch>
        </p:blipFill>
        <p:spPr bwMode="auto">
          <a:xfrm>
            <a:off x="2401244" y="6350"/>
            <a:ext cx="4343400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Логотип ВМиК">
            <a:hlinkClick r:id="rId4"/>
          </p:cNvPr>
          <p:cNvPicPr>
            <a:picLocks noChangeArrowheads="true"/>
          </p:cNvPicPr>
          <p:nvPr userDrawn="true"/>
        </p:nvPicPr>
        <p:blipFill>
          <a:blip r:embed="rId5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7509496" y="14274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Официальны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true"/>
        </p:nvGrpSpPr>
        <p:grpSpPr bwMode="auto">
          <a:xfrm>
            <a:off x="2" y="1833564"/>
            <a:ext cx="9140825" cy="5024440"/>
            <a:chOff x="0" y="1155"/>
            <a:chExt cx="5758" cy="3165"/>
          </a:xfrm>
        </p:grpSpPr>
        <p:sp>
          <p:nvSpPr>
            <p:cNvPr id="16" name="Freeform 4"/>
            <p:cNvSpPr/>
            <p:nvPr userDrawn="true"/>
          </p:nvSpPr>
          <p:spPr bwMode="hidden">
            <a:xfrm>
              <a:off x="0" y="1161"/>
              <a:ext cx="5758" cy="3159"/>
            </a:xfrm>
            <a:custGeom>
              <a:avLst/>
              <a:gdLst>
                <a:gd name="T0" fmla="*/ 0 w 5184"/>
                <a:gd name="T1" fmla="*/ 3159 h 3159"/>
                <a:gd name="T2" fmla="*/ 5328 w 5184"/>
                <a:gd name="T3" fmla="*/ 3159 h 3159"/>
                <a:gd name="T4" fmla="*/ 53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/>
                </a:gs>
                <a:gs pos="80000">
                  <a:schemeClr val="bg1">
                    <a:lumMod val="90000"/>
                    <a:lumOff val="10000"/>
                  </a:schemeClr>
                </a:gs>
                <a:gs pos="20000">
                  <a:schemeClr val="bg1">
                    <a:lumMod val="90000"/>
                    <a:lumOff val="10000"/>
                  </a:schemeClr>
                </a:gs>
              </a:gsLst>
              <a:lin ang="0" scaled="true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 sz="100"/>
            </a:p>
          </p:txBody>
        </p:sp>
        <p:sp>
          <p:nvSpPr>
            <p:cNvPr id="12" name="Freeform 12"/>
            <p:cNvSpPr/>
            <p:nvPr/>
          </p:nvSpPr>
          <p:spPr bwMode="ltGray">
            <a:xfrm>
              <a:off x="0" y="1155"/>
              <a:ext cx="5758" cy="11"/>
            </a:xfrm>
            <a:custGeom>
              <a:avLst/>
              <a:gdLst>
                <a:gd name="T0" fmla="*/ 4859 w 4724"/>
                <a:gd name="T1" fmla="*/ 0 h 12"/>
                <a:gd name="T2" fmla="*/ 0 w 4724"/>
                <a:gd name="T3" fmla="*/ 0 h 12"/>
                <a:gd name="T4" fmla="*/ 0 w 4724"/>
                <a:gd name="T5" fmla="*/ 12 h 12"/>
                <a:gd name="T6" fmla="*/ 4859 w 4724"/>
                <a:gd name="T7" fmla="*/ 12 h 12"/>
                <a:gd name="T8" fmla="*/ 4859 w 4724"/>
                <a:gd name="T9" fmla="*/ 0 h 12"/>
                <a:gd name="T10" fmla="*/ 4859 w 472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close/>
                </a:path>
              </a:pathLst>
            </a:custGeom>
            <a:solidFill>
              <a:schemeClr val="bg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 sz="100"/>
            </a:p>
          </p:txBody>
        </p:sp>
      </p:grpSp>
      <p:sp>
        <p:nvSpPr>
          <p:cNvPr id="21" name="Прямоугольник 4"/>
          <p:cNvSpPr>
            <a:spLocks noChangeArrowheads="true"/>
          </p:cNvSpPr>
          <p:nvPr userDrawn="true"/>
        </p:nvSpPr>
        <p:spPr bwMode="auto">
          <a:xfrm>
            <a:off x="395538" y="5580066"/>
            <a:ext cx="8353177" cy="137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Laboratory of Mathematics Methods of Image Processing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Department of Computational Mathematics and Cybernetics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sz="100" dirty="0">
                <a:solidFill>
                  <a:srgbClr val="FCFDF5"/>
                </a:solidFill>
                <a:cs typeface="Times New Roman" panose="02020603050405020304" pitchFamily="18" charset="0"/>
              </a:rPr>
              <a:t>Lomonosov Moscow State University</a:t>
            </a:r>
            <a:endParaRPr lang="en-US" altLang="ru-RU" sz="100" dirty="0">
              <a:solidFill>
                <a:srgbClr val="FCFDF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true">
            <a:spLocks noChangeArrowheads="true"/>
          </p:cNvSpPr>
          <p:nvPr userDrawn="true"/>
        </p:nvSpPr>
        <p:spPr bwMode="auto">
          <a:xfrm>
            <a:off x="393699" y="1437256"/>
            <a:ext cx="835317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Московский государственный университет имени М.В. Ломоносова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Факультет вычислительной математики и кибернетики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Кафедра математической физики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18448" name="Rectangle 16"/>
          <p:cNvSpPr>
            <a:spLocks noGrp="true" noChangeArrowheads="true"/>
          </p:cNvSpPr>
          <p:nvPr>
            <p:ph type="ctrTitle" sz="quarter" hasCustomPrompt="true"/>
          </p:nvPr>
        </p:nvSpPr>
        <p:spPr>
          <a:xfrm>
            <a:off x="395764" y="3133090"/>
            <a:ext cx="8352949" cy="1021715"/>
          </a:xfrm>
        </p:spPr>
        <p:txBody>
          <a:bodyPr lIns="36000" tIns="36000" rIns="36000" bIns="36000" anchorCtr="true"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 hasCustomPrompt="true"/>
          </p:nvPr>
        </p:nvSpPr>
        <p:spPr>
          <a:xfrm>
            <a:off x="393859" y="2370455"/>
            <a:ext cx="8352949" cy="684530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true"/>
          </p:cNvSpPr>
          <p:nvPr>
            <p:ph type="body" sz="quarter" idx="11" hasCustomPrompt="true"/>
          </p:nvPr>
        </p:nvSpPr>
        <p:spPr>
          <a:xfrm>
            <a:off x="391859" y="6328046"/>
            <a:ext cx="8352927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footer</a:t>
            </a:r>
            <a:endParaRPr lang="en-US" dirty="0" smtClean="0"/>
          </a:p>
        </p:txBody>
      </p:sp>
      <p:pic>
        <p:nvPicPr>
          <p:cNvPr id="17" name="Picture 24" descr="http://images.geo.web.ru/pubd/2006/05/11/0001175265/msu_logo_small.gif"/>
          <p:cNvPicPr>
            <a:picLocks noChangeArrowheads="true"/>
          </p:cNvPicPr>
          <p:nvPr userDrawn="true"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b="10677"/>
          <a:stretch>
            <a:fillRect/>
          </a:stretch>
        </p:blipFill>
        <p:spPr bwMode="auto">
          <a:xfrm>
            <a:off x="2744779" y="-8890"/>
            <a:ext cx="3657600" cy="144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395288" y="5429885"/>
            <a:ext cx="8352949" cy="780415"/>
          </a:xfrm>
        </p:spPr>
        <p:txBody>
          <a:bodyPr anchor="t" anchorCtr="false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altLang="en-US" dirty="0" smtClean="0"/>
              <a:t>supervisor</a:t>
            </a:r>
            <a:br>
              <a:rPr lang="en-US" altLang="en-US" dirty="0" smtClean="0"/>
            </a:br>
            <a:r>
              <a:rPr lang="en-US" dirty="0" smtClean="0">
                <a:sym typeface="+mn-ea"/>
              </a:rPr>
              <a:t>Click to edit </a:t>
            </a:r>
            <a:r>
              <a:rPr lang="en-US" altLang="en-US" dirty="0" smtClean="0">
                <a:sym typeface="+mn-ea"/>
              </a:rPr>
              <a:t>supervisor</a:t>
            </a:r>
            <a:endParaRPr lang="ru-RU" altLang="en-US" dirty="0" smtClean="0"/>
          </a:p>
        </p:txBody>
      </p:sp>
      <p:sp>
        <p:nvSpPr>
          <p:cNvPr id="5" name="TextBox 3"/>
          <p:cNvSpPr txBox="true">
            <a:spLocks noChangeArrowheads="true"/>
          </p:cNvSpPr>
          <p:nvPr userDrawn="true"/>
        </p:nvSpPr>
        <p:spPr bwMode="auto">
          <a:xfrm>
            <a:off x="396080" y="5061836"/>
            <a:ext cx="8353177" cy="3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en-US" sz="1500" b="1" dirty="0" smtClean="0">
                <a:solidFill>
                  <a:schemeClr val="tx1"/>
                </a:solidFill>
              </a:rPr>
              <a:t>Научный руководитель:</a:t>
            </a:r>
            <a:endParaRPr lang="ru-RU" altLang="en-US" sz="1500" b="1" dirty="0" smtClean="0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391859" y="4395741"/>
            <a:ext cx="8352927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altLang="en-US" dirty="0" smtClean="0"/>
              <a:t>work type</a:t>
            </a:r>
            <a:endParaRPr lang="en-US" alt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без буллет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114300" y="1268730"/>
            <a:ext cx="8915400" cy="5498465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1pPr>
            <a:lvl2pPr marL="252095" indent="0"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2pPr>
            <a:lvl3pPr marL="467995" indent="0">
              <a:spcBef>
                <a:spcPts val="300"/>
              </a:spcBef>
              <a:spcAft>
                <a:spcPts val="15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3pPr>
            <a:lvl4pPr marL="647700" indent="0">
              <a:spcBef>
                <a:spcPts val="15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/>
            </a:lvl4pPr>
            <a:lvl5pPr marL="828040" indent="0"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itle 3"/>
          <p:cNvSpPr>
            <a:spLocks noGrp="true"/>
          </p:cNvSpPr>
          <p:nvPr>
            <p:ph type="title"/>
          </p:nvPr>
        </p:nvSpPr>
        <p:spPr>
          <a:xfrm>
            <a:off x="114300" y="0"/>
            <a:ext cx="8915400" cy="1196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с буллет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114300" y="1268760"/>
            <a:ext cx="8915400" cy="5498546"/>
          </a:xfrm>
        </p:spPr>
        <p:txBody>
          <a:bodyPr/>
          <a:lstStyle>
            <a:lvl1pPr marL="323850" indent="-323850">
              <a:spcBef>
                <a:spcPts val="12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575945" indent="-252095">
              <a:spcBef>
                <a:spcPts val="6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2pPr>
            <a:lvl3pPr marL="791845" indent="-215900">
              <a:spcBef>
                <a:spcPts val="300"/>
              </a:spcBef>
              <a:spcAft>
                <a:spcPts val="15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972185" indent="-179705">
              <a:spcBef>
                <a:spcPts val="15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4pPr>
            <a:lvl5pPr marL="1151890" indent="-179705">
              <a:spcBef>
                <a:spcPts val="10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itle 3"/>
          <p:cNvSpPr>
            <a:spLocks noGrp="true"/>
          </p:cNvSpPr>
          <p:nvPr>
            <p:ph type="title"/>
          </p:nvPr>
        </p:nvSpPr>
        <p:spPr>
          <a:xfrm>
            <a:off x="114300" y="0"/>
            <a:ext cx="8915400" cy="1196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true">
            <a:spLocks noChangeArrowheads="true"/>
          </p:cNvSpPr>
          <p:nvPr userDrawn="true"/>
        </p:nvSpPr>
        <p:spPr bwMode="auto">
          <a:xfrm>
            <a:off x="2" y="3429003"/>
            <a:ext cx="914399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3000" dirty="0" smtClean="0">
                <a:solidFill>
                  <a:schemeClr val="tx1"/>
                </a:solidFill>
              </a:rPr>
              <a:t>http</a:t>
            </a:r>
            <a:r>
              <a:rPr lang="en-US" altLang="en-US" sz="3000" dirty="0" smtClean="0">
                <a:solidFill>
                  <a:schemeClr val="tx1"/>
                </a:solidFill>
              </a:rPr>
              <a:t>s</a:t>
            </a:r>
            <a:r>
              <a:rPr lang="en-US" altLang="ru-RU" sz="3000" dirty="0" smtClean="0">
                <a:solidFill>
                  <a:schemeClr val="tx1"/>
                </a:solidFill>
              </a:rPr>
              <a:t>://imaging.cs.msu.ru/</a:t>
            </a:r>
            <a:endParaRPr lang="ru-RU" altLang="ru-RU" sz="30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true"/>
          </p:cNvSpPr>
          <p:nvPr>
            <p:ph type="title"/>
          </p:nvPr>
        </p:nvSpPr>
        <p:spPr>
          <a:xfrm>
            <a:off x="114300" y="0"/>
            <a:ext cx="8915400" cy="11967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true" noChangeArrowheads="true"/>
          </p:cNvSpPr>
          <p:nvPr>
            <p:ph type="title"/>
          </p:nvPr>
        </p:nvSpPr>
        <p:spPr bwMode="auto">
          <a:xfrm>
            <a:off x="114300" y="0"/>
            <a:ext cx="8915400" cy="1196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 smtClean="0"/>
          </a:p>
        </p:txBody>
      </p:sp>
      <p:sp>
        <p:nvSpPr>
          <p:cNvPr id="17424" name="Rectangle 16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114300" y="1268762"/>
            <a:ext cx="8915400" cy="54987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r>
              <a:rPr lang="en-US" dirty="0" smtClean="0"/>
              <a:t> </a:t>
            </a:r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0" indent="0" algn="l" rtl="0" eaLnBrk="0" fontAlgn="base" hangingPunct="0">
        <a:spcBef>
          <a:spcPts val="1200"/>
        </a:spcBef>
        <a:spcAft>
          <a:spcPts val="600"/>
        </a:spcAft>
        <a:buClrTx/>
        <a:buSzPct val="70000"/>
        <a:buFontTx/>
        <a:buNone/>
        <a:defRPr sz="28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2095" indent="0" algn="l" rtl="0" eaLnBrk="0" fontAlgn="base" hangingPunct="0">
        <a:spcBef>
          <a:spcPts val="600"/>
        </a:spcBef>
        <a:spcAft>
          <a:spcPts val="300"/>
        </a:spcAft>
        <a:buClrTx/>
        <a:buFontTx/>
        <a:buNone/>
        <a:defRPr sz="2400">
          <a:solidFill>
            <a:schemeClr val="tx1"/>
          </a:solidFill>
          <a:effectLst/>
          <a:latin typeface="+mn-lt"/>
        </a:defRPr>
      </a:lvl2pPr>
      <a:lvl3pPr marL="467995" indent="0" algn="l" rtl="0" eaLnBrk="0" fontAlgn="base" hangingPunct="0">
        <a:spcBef>
          <a:spcPts val="300"/>
        </a:spcBef>
        <a:spcAft>
          <a:spcPts val="150"/>
        </a:spcAft>
        <a:buClrTx/>
        <a:buSzPct val="70000"/>
        <a:buFontTx/>
        <a:buNone/>
        <a:defRPr sz="2000">
          <a:solidFill>
            <a:schemeClr val="tx1"/>
          </a:solidFill>
          <a:effectLst/>
          <a:latin typeface="+mn-lt"/>
        </a:defRPr>
      </a:lvl3pPr>
      <a:lvl4pPr marL="647700" indent="0" algn="l" rtl="0" eaLnBrk="0" fontAlgn="base" hangingPunct="0">
        <a:spcBef>
          <a:spcPts val="150"/>
        </a:spcBef>
        <a:spcAft>
          <a:spcPts val="100"/>
        </a:spcAft>
        <a:buClrTx/>
        <a:buFontTx/>
        <a:buNone/>
        <a:defRPr sz="1800">
          <a:solidFill>
            <a:schemeClr val="tx1"/>
          </a:solidFill>
          <a:effectLst/>
          <a:latin typeface="+mn-lt"/>
        </a:defRPr>
      </a:lvl4pPr>
      <a:lvl5pPr marL="828040" indent="0" algn="l" rtl="0" eaLnBrk="0" fontAlgn="base" hangingPunct="0">
        <a:spcBef>
          <a:spcPts val="100"/>
        </a:spcBef>
        <a:spcAft>
          <a:spcPts val="100"/>
        </a:spcAft>
        <a:buClrTx/>
        <a:buSzPct val="70000"/>
        <a:buFontTx/>
        <a:buNone/>
        <a:defRPr sz="16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/>
              <a:t>Шаблон рабочей презентации</a:t>
            </a:r>
            <a:br>
              <a:rPr lang="ru-RU" dirty="0"/>
            </a:br>
            <a:r>
              <a:rPr lang="ru-RU" altLang="en-US" dirty="0"/>
              <a:t>для древних проекторов</a:t>
            </a:r>
            <a:endParaRPr lang="ru-RU" alt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err="1" smtClean="0"/>
              <a:t>Чебурашкин Геннадий Валерьевич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ru-RU" altLang="en-US" dirty="0" smtClean="0"/>
              <a:t>22</a:t>
            </a: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true" noChangeArrowheads="true"/>
          </p:cNvSpPr>
          <p:nvPr>
            <p:ph type="ctrTitle" sz="quarter"/>
          </p:nvPr>
        </p:nvSpPr>
        <p:spPr/>
        <p:txBody>
          <a:bodyPr/>
          <a:p>
            <a:r>
              <a:rPr lang="ru-RU" altLang="en-US"/>
              <a:t>Название выпускной</a:t>
            </a:r>
            <a:br>
              <a:rPr lang="ru-RU" altLang="en-US"/>
            </a:br>
            <a:r>
              <a:rPr lang="ru-RU" altLang="en-US"/>
              <a:t>квалификационной работы</a:t>
            </a:r>
            <a:endParaRPr lang="ru-RU" altLang="en-US"/>
          </a:p>
        </p:txBody>
      </p:sp>
      <p:sp>
        <p:nvSpPr>
          <p:cNvPr id="6" name="Text Placeholder 5"/>
          <p:cNvSpPr>
            <a:spLocks noGrp="true"/>
          </p:cNvSpPr>
          <p:nvPr>
            <p:ph type="body" sz="quarter" idx="10"/>
          </p:nvPr>
        </p:nvSpPr>
        <p:spPr/>
        <p:txBody>
          <a:bodyPr/>
          <a:p>
            <a:r>
              <a:rPr lang="ru-RU" altLang="en-US"/>
              <a:t>Пупкин Генрих Аристархович</a:t>
            </a:r>
            <a:endParaRPr lang="ru-RU" altLang="en-US"/>
          </a:p>
        </p:txBody>
      </p:sp>
      <p:sp>
        <p:nvSpPr>
          <p:cNvPr id="7" name="Text Placeholder 6"/>
          <p:cNvSpPr>
            <a:spLocks noGrp="true"/>
          </p:cNvSpPr>
          <p:nvPr>
            <p:ph type="body" sz="quarter" idx="11"/>
          </p:nvPr>
        </p:nvSpPr>
        <p:spPr/>
        <p:txBody>
          <a:bodyPr/>
          <a:p>
            <a:r>
              <a:rPr lang="ru-RU" altLang="en-US"/>
              <a:t>Москва, 2022</a:t>
            </a:r>
            <a:endParaRPr lang="ru-RU" altLang="en-US"/>
          </a:p>
        </p:txBody>
      </p:sp>
      <p:sp>
        <p:nvSpPr>
          <p:cNvPr id="8" name="Text Placeholder 7"/>
          <p:cNvSpPr>
            <a:spLocks noGrp="true"/>
          </p:cNvSpPr>
          <p:nvPr>
            <p:ph type="body" sz="quarter" idx="13"/>
          </p:nvPr>
        </p:nvSpPr>
        <p:spPr/>
        <p:txBody>
          <a:bodyPr/>
          <a:p>
            <a:r>
              <a:rPr lang="ru-RU" altLang="en-US"/>
              <a:t>д.ф-м.н., профессор</a:t>
            </a:r>
            <a:br>
              <a:rPr lang="ru-RU" altLang="en-US"/>
            </a:br>
            <a:r>
              <a:rPr lang="ru-RU" altLang="en-US"/>
              <a:t>А.Г.Эйнштейн</a:t>
            </a:r>
            <a:endParaRPr lang="ru-RU" altLang="en-US"/>
          </a:p>
        </p:txBody>
      </p:sp>
      <p:sp>
        <p:nvSpPr>
          <p:cNvPr id="9" name="Text Placeholder 8"/>
          <p:cNvSpPr>
            <a:spLocks noGrp="true"/>
          </p:cNvSpPr>
          <p:nvPr>
            <p:ph type="body" sz="quarter" idx="14"/>
          </p:nvPr>
        </p:nvSpPr>
        <p:spPr/>
        <p:txBody>
          <a:bodyPr/>
          <a:p>
            <a:r>
              <a:rPr lang="ru-RU" altLang="en-US"/>
              <a:t>ВЫПУСКНАЯ КВАЛИФИКАЦИОННАЯ РАБОТА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кратко описывается научная область и задача</a:t>
            </a:r>
            <a:endParaRPr lang="ru-RU" altLang="en-US"/>
          </a:p>
          <a:p>
            <a:r>
              <a:rPr lang="ru-RU" altLang="en-US"/>
              <a:t>Ваша презентация должна быть понятна не только научному руководителю, но и любому человеку с любой кафедры</a:t>
            </a:r>
            <a:endParaRPr lang="ru-RU" altLang="en-US"/>
          </a:p>
        </p:txBody>
      </p:sp>
      <p:sp>
        <p:nvSpPr>
          <p:cNvPr id="6" name="Title 5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Введение</a:t>
            </a:r>
            <a:endParaRPr lang="ru-RU" altLang="en-US"/>
          </a:p>
        </p:txBody>
      </p:sp>
      <p:pic>
        <p:nvPicPr>
          <p:cNvPr id="8" name="Picture 7" descr="dino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2775426" y="3736181"/>
            <a:ext cx="3592354" cy="2540318"/>
          </a:xfrm>
          <a:prstGeom prst="rect">
            <a:avLst/>
          </a:prstGeom>
        </p:spPr>
      </p:pic>
      <p:sp>
        <p:nvSpPr>
          <p:cNvPr id="9" name="Text Box 8"/>
          <p:cNvSpPr txBox="true"/>
          <p:nvPr/>
        </p:nvSpPr>
        <p:spPr>
          <a:xfrm>
            <a:off x="1328420" y="6398895"/>
            <a:ext cx="64865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 sz="1800"/>
              <a:t>Полезно привести примеры обрабатываемых изображений</a:t>
            </a:r>
            <a:endParaRPr lang="ru-RU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ru-RU" altLang="en-US"/>
              <a:t>Разработать и программно реализовать алгоритм обработки и анализа последовательностей изображений из рассматриваемой научной области</a:t>
            </a:r>
            <a:endParaRPr lang="ru-RU" altLang="en-US"/>
          </a:p>
          <a:p>
            <a:pPr lvl="1"/>
            <a:r>
              <a:rPr lang="ru-RU" altLang="en-US"/>
              <a:t>1. Составить базу изображений</a:t>
            </a:r>
            <a:endParaRPr lang="ru-RU" altLang="en-US"/>
          </a:p>
          <a:p>
            <a:pPr lvl="1"/>
            <a:r>
              <a:rPr lang="ru-RU" altLang="en-US"/>
              <a:t>2. Разработать алгоритм</a:t>
            </a:r>
            <a:endParaRPr lang="ru-RU" altLang="en-US"/>
          </a:p>
          <a:p>
            <a:pPr lvl="1"/>
            <a:r>
              <a:rPr lang="ru-RU" altLang="en-US"/>
              <a:t>3. Реализовать алгоритм на языке </a:t>
            </a:r>
            <a:r>
              <a:rPr lang="en-US" altLang="ru-RU"/>
              <a:t>Python 3</a:t>
            </a:r>
            <a:endParaRPr lang="ru-RU" altLang="en-US"/>
          </a:p>
          <a:p>
            <a:pPr lvl="1"/>
            <a:r>
              <a:rPr lang="ru-RU" altLang="en-US"/>
              <a:t>4. Применить алгоритм</a:t>
            </a:r>
            <a:endParaRPr lang="ru-RU" altLang="en-US"/>
          </a:p>
          <a:p>
            <a:pPr lvl="1"/>
            <a:r>
              <a:rPr lang="ru-RU" altLang="en-US"/>
              <a:t>5. </a:t>
            </a:r>
            <a:r>
              <a:rPr lang="ru-RU" altLang="en-US" strike="sngStrike">
                <a:solidFill>
                  <a:schemeClr val="tx1"/>
                </a:solidFill>
                <a:uFillTx/>
              </a:rPr>
              <a:t>Впасть в уныние</a:t>
            </a:r>
            <a:r>
              <a:rPr lang="ru-RU" altLang="en-US"/>
              <a:t> Провести анализ результатов</a:t>
            </a:r>
            <a:endParaRPr lang="ru-RU" altLang="en-US"/>
          </a:p>
        </p:txBody>
      </p:sp>
      <p:sp>
        <p:nvSpPr>
          <p:cNvPr id="6" name="Title 5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Цель работы</a:t>
            </a:r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6160" y="2780665"/>
            <a:ext cx="1420495" cy="2698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Тут пишется текст</a:t>
            </a:r>
            <a:endParaRPr lang="ru-RU" dirty="0"/>
          </a:p>
          <a:p>
            <a:pPr lvl="1">
              <a:defRPr/>
            </a:pPr>
            <a:r>
              <a:rPr lang="ru-RU" dirty="0"/>
              <a:t>Текста не должно быть много!</a:t>
            </a:r>
            <a:endParaRPr lang="ru-RU" dirty="0"/>
          </a:p>
          <a:p>
            <a:pPr lvl="2">
              <a:defRPr/>
            </a:pPr>
            <a:r>
              <a:rPr lang="ru-RU" dirty="0"/>
              <a:t>Если текста много или </a:t>
            </a:r>
            <a:r>
              <a:rPr lang="ru-RU" sz="1350" dirty="0"/>
              <a:t>он </a:t>
            </a:r>
            <a:r>
              <a:rPr lang="ru-RU" sz="1200" dirty="0"/>
              <a:t>мелкий, </a:t>
            </a:r>
            <a:r>
              <a:rPr lang="ru-RU" sz="1050" dirty="0"/>
              <a:t>то </a:t>
            </a:r>
            <a:r>
              <a:rPr lang="ru-RU" sz="900" dirty="0"/>
              <a:t>его </a:t>
            </a:r>
            <a:r>
              <a:rPr lang="ru-RU" sz="750" dirty="0"/>
              <a:t>читать </a:t>
            </a:r>
            <a:r>
              <a:rPr lang="ru-RU" sz="600" dirty="0"/>
              <a:t>никто не </a:t>
            </a:r>
            <a:r>
              <a:rPr lang="ru-RU" sz="300" dirty="0"/>
              <a:t>будет и не </a:t>
            </a:r>
            <a:r>
              <a:rPr lang="ru-RU" sz="150" dirty="0"/>
              <a:t>сможет</a:t>
            </a:r>
            <a:endParaRPr lang="ru-RU" sz="300" dirty="0"/>
          </a:p>
          <a:p>
            <a:pPr lvl="1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Цвет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текста</a:t>
            </a:r>
            <a:r>
              <a:rPr lang="ru-RU" dirty="0"/>
              <a:t>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тёмный </a:t>
            </a:r>
            <a:r>
              <a:rPr lang="ru-RU" dirty="0"/>
              <a:t>на светлом, или </a:t>
            </a:r>
            <a:r>
              <a:rPr lang="ru-RU" dirty="0">
                <a:solidFill>
                  <a:schemeClr val="bg1"/>
                </a:solidFill>
                <a:effectLst/>
              </a:rPr>
              <a:t>наоборот</a:t>
            </a:r>
            <a:endParaRPr lang="ru-RU" dirty="0">
              <a:solidFill>
                <a:schemeClr val="bg1"/>
              </a:solidFill>
              <a:effectLst/>
            </a:endParaRPr>
          </a:p>
          <a:p>
            <a:pPr lvl="2">
              <a:defRPr/>
            </a:pPr>
            <a:r>
              <a:rPr lang="ru-RU" dirty="0"/>
              <a:t>Избегайте низкой контрастности и полутонов, на проекторе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все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 равно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ничего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effectLst/>
              </a:rPr>
              <a:t>не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effectLst/>
              </a:rPr>
              <a:t>будет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/>
              </a:rPr>
              <a:t> </a:t>
            </a:r>
            <a:r>
              <a:rPr lang="ru-RU" dirty="0">
                <a:solidFill>
                  <a:schemeClr val="bg2"/>
                </a:solidFill>
                <a:effectLst/>
              </a:rPr>
              <a:t>видно</a:t>
            </a:r>
            <a:endParaRPr lang="ru-RU" dirty="0">
              <a:solidFill>
                <a:schemeClr val="bg2"/>
              </a:solidFill>
              <a:effectLst/>
            </a:endParaRPr>
          </a:p>
          <a:p>
            <a:pPr lvl="2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effectLst/>
            </a:endParaRPr>
          </a:p>
          <a:p>
            <a:pPr>
              <a:defRPr/>
            </a:pPr>
            <a:r>
              <a:rPr lang="ru-RU" dirty="0"/>
              <a:t>Анимация, свистелки и красивости</a:t>
            </a:r>
            <a:endParaRPr lang="ru-RU" dirty="0"/>
          </a:p>
          <a:p>
            <a:pPr lvl="1">
              <a:defRPr/>
            </a:pPr>
            <a:r>
              <a:rPr lang="ru-RU" dirty="0"/>
              <a:t>Не злоупотребляйте</a:t>
            </a:r>
            <a:r>
              <a:rPr lang="en-US" dirty="0"/>
              <a:t>, </a:t>
            </a:r>
            <a:r>
              <a:rPr lang="ru-RU" dirty="0"/>
              <a:t>анимация отвлекает, а на другом компьютере она может и не заработать</a:t>
            </a:r>
            <a:endParaRPr lang="ru-RU" dirty="0"/>
          </a:p>
          <a:p>
            <a:pPr lvl="1">
              <a:defRPr/>
            </a:pPr>
            <a:r>
              <a:rPr lang="ru-RU" dirty="0"/>
              <a:t>На всякий случай сохраняйте ещё и в </a:t>
            </a:r>
            <a:r>
              <a:rPr lang="en-US" dirty="0"/>
              <a:t>PDF</a:t>
            </a:r>
            <a:endParaRPr lang="ru-RU" dirty="0"/>
          </a:p>
          <a:p>
            <a:pPr lvl="2">
              <a:defRPr/>
            </a:pPr>
            <a:r>
              <a:rPr lang="en-US" dirty="0"/>
              <a:t>PDF </a:t>
            </a:r>
            <a:r>
              <a:rPr lang="ru-RU" dirty="0"/>
              <a:t>откроется без проблем</a:t>
            </a:r>
            <a:endParaRPr lang="ru-RU" dirty="0"/>
          </a:p>
          <a:p>
            <a:endParaRPr lang="ru-RU" dirty="0"/>
          </a:p>
        </p:txBody>
      </p:sp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Как набирать формулы</a:t>
            </a:r>
            <a:endParaRPr lang="ru-RU" dirty="0"/>
          </a:p>
          <a:p>
            <a:pPr lvl="1">
              <a:defRPr/>
            </a:pPr>
            <a:r>
              <a:rPr lang="ru-RU" dirty="0"/>
              <a:t>Набирайте формулы в </a:t>
            </a:r>
            <a:r>
              <a:rPr lang="en-US" dirty="0"/>
              <a:t>Equation:</a:t>
            </a:r>
            <a:endParaRPr lang="en-US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r>
              <a:rPr lang="ru-RU" dirty="0"/>
              <a:t>Формулы, набранные текстом, выглядят плохо и могут развалиться</a:t>
            </a:r>
            <a:endParaRPr lang="ru-RU" dirty="0"/>
          </a:p>
          <a:p>
            <a:pPr marL="575945" lvl="2" indent="0">
              <a:buNone/>
              <a:defRPr/>
            </a:pPr>
            <a:r>
              <a:rPr lang="en-US" i="1" dirty="0" smtClean="0"/>
              <a:t>A=</a:t>
            </a:r>
            <a:r>
              <a:rPr lang="en-US" i="1" dirty="0" err="1" smtClean="0"/>
              <a:t>DHz</a:t>
            </a:r>
            <a:r>
              <a:rPr lang="en-US" dirty="0"/>
              <a:t>,  </a:t>
            </a:r>
            <a:r>
              <a:rPr lang="ru-RU" dirty="0"/>
              <a:t>где </a:t>
            </a:r>
            <a:r>
              <a:rPr lang="en-US" dirty="0"/>
              <a:t>H = z * G</a:t>
            </a:r>
            <a:r>
              <a:rPr lang="el-GR" baseline="-25000" dirty="0"/>
              <a:t>σ</a:t>
            </a:r>
            <a:r>
              <a:rPr lang="en-US" dirty="0"/>
              <a:t> + </a:t>
            </a:r>
            <a:r>
              <a:rPr lang="el-GR" dirty="0"/>
              <a:t>Ϡ</a:t>
            </a:r>
            <a:r>
              <a:rPr lang="he-IL" dirty="0"/>
              <a:t>צ</a:t>
            </a:r>
            <a:r>
              <a:rPr lang="ar-AE" dirty="0"/>
              <a:t>ئ</a:t>
            </a:r>
            <a:r>
              <a:rPr lang="en-US" baseline="30000" dirty="0"/>
              <a:t>2</a:t>
            </a:r>
            <a:r>
              <a:rPr lang="en-US" altLang="en-US" baseline="30000" dirty="0"/>
              <a:t>☭</a:t>
            </a:r>
            <a:endParaRPr lang="en-US" baseline="30000" dirty="0"/>
          </a:p>
          <a:p>
            <a:pPr lvl="1">
              <a:defRPr/>
            </a:pPr>
            <a:r>
              <a:rPr lang="ru-RU" dirty="0" smtClean="0"/>
              <a:t>Не </a:t>
            </a:r>
            <a:r>
              <a:rPr lang="ru-RU" dirty="0"/>
              <a:t>используйте </a:t>
            </a:r>
            <a:r>
              <a:rPr lang="en-US" dirty="0" err="1"/>
              <a:t>PrintScreen</a:t>
            </a:r>
            <a:r>
              <a:rPr lang="en-US" dirty="0"/>
              <a:t> </a:t>
            </a:r>
            <a:r>
              <a:rPr lang="ru-RU" dirty="0"/>
              <a:t>для вставки формул из статей </a:t>
            </a:r>
            <a:r>
              <a:rPr lang="en-US" altLang="ru-RU" dirty="0"/>
              <a:t>—</a:t>
            </a:r>
            <a:r>
              <a:rPr lang="ru-RU" dirty="0"/>
              <a:t> это некрасиво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8" name="Object 3"/>
          <p:cNvGraphicFramePr>
            <a:graphicFrameLocks noChangeAspect="true"/>
          </p:cNvGraphicFramePr>
          <p:nvPr/>
        </p:nvGraphicFramePr>
        <p:xfrm>
          <a:off x="2861239" y="2532462"/>
          <a:ext cx="1691879" cy="66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1" imgW="1143000" imgH="444500" progId="Equation.3">
                  <p:embed/>
                </p:oleObj>
              </mc:Choice>
              <mc:Fallback>
                <p:oleObj name="Формула" r:id="rId1" imgW="1143000" imgH="444500" progId="Equation.3">
                  <p:embed/>
                  <p:pic>
                    <p:nvPicPr>
                      <p:cNvPr id="0" name="Picture 17430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>
                        <a:lum/>
                        <a:extLst>
                          <a:ext uri="{28A0092B-C50C-407E-A947-70E740481C1C}">
                            <a14:useLocalDpi xmlns:a14="http://schemas.microsoft.com/office/drawing/2010/main" val="false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1239" y="2532462"/>
                        <a:ext cx="1691879" cy="663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5"/>
          <p:cNvSpPr txBox="true">
            <a:spLocks noChangeArrowheads="true"/>
          </p:cNvSpPr>
          <p:nvPr/>
        </p:nvSpPr>
        <p:spPr bwMode="auto">
          <a:xfrm>
            <a:off x="2861310" y="3133725"/>
            <a:ext cx="16179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800"/>
              <a:t>Equation 3.0</a:t>
            </a:r>
            <a:endParaRPr lang="en-US" altLang="ru-RU" sz="1800"/>
          </a:p>
        </p:txBody>
      </p:sp>
      <p:sp>
        <p:nvSpPr>
          <p:cNvPr id="11" name="TextBox 6"/>
          <p:cNvSpPr txBox="true">
            <a:spLocks noChangeArrowheads="true"/>
          </p:cNvSpPr>
          <p:nvPr/>
        </p:nvSpPr>
        <p:spPr bwMode="auto">
          <a:xfrm>
            <a:off x="4552950" y="3143250"/>
            <a:ext cx="27698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sz="1800"/>
              <a:t>Equation </a:t>
            </a:r>
            <a:r>
              <a:rPr lang="ru-RU" altLang="ru-RU" sz="1800"/>
              <a:t>из </a:t>
            </a:r>
            <a:r>
              <a:rPr lang="en-US" altLang="ru-RU" sz="1800"/>
              <a:t>Office 2010</a:t>
            </a:r>
            <a:endParaRPr lang="en-US" altLang="ru-RU" sz="1800"/>
          </a:p>
        </p:txBody>
      </p:sp>
      <p:pic>
        <p:nvPicPr>
          <p:cNvPr id="12" name="Picture 4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3040380" y="5788501"/>
            <a:ext cx="3063479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true"/>
              <p:nvPr/>
            </p:nvSpPr>
            <p:spPr>
              <a:xfrm>
                <a:off x="5283954" y="2637389"/>
                <a:ext cx="1308100" cy="453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/>
                        </a:rPr>
                        <m:t>𝑚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true">
                <a:spLocks noRot="true" noChangeAspect="true" noMove="true" noResize="true" noEditPoints="true" noAdjustHandles="true" noChangeArrowheads="true" noChangeShapeType="true" noTextEdit="true"/>
              </p:cNvSpPr>
              <p:nvPr/>
            </p:nvSpPr>
            <p:spPr>
              <a:xfrm>
                <a:off x="5283954" y="2637389"/>
                <a:ext cx="1308100" cy="453390"/>
              </a:xfrm>
              <a:prstGeom prst="rect">
                <a:avLst/>
              </a:prstGeom>
              <a:blipFill rotWithShape="true">
                <a:blip r:embed="rId4"/>
                <a:stretch>
                  <a:fillRect l="-9" t="-52" r="9" b="52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smtClean="0"/>
              <a:t>Иллюстрации</a:t>
            </a:r>
            <a:endParaRPr lang="ru-RU" altLang="en-US" dirty="0" smtClean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Старайтесь подавать информацию не только текстом, но и графически (изображения, графики)</a:t>
            </a: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en-US" sz="750" dirty="0"/>
          </a:p>
          <a:p>
            <a:pPr>
              <a:defRPr/>
            </a:pPr>
            <a:r>
              <a:rPr lang="ru-RU" dirty="0" smtClean="0"/>
              <a:t>Кстати</a:t>
            </a:r>
            <a:r>
              <a:rPr lang="ru-RU" dirty="0"/>
              <a:t>, презентации можно делать не только в </a:t>
            </a:r>
            <a:r>
              <a:rPr lang="en-US" dirty="0"/>
              <a:t>Microsoft PowerPoint</a:t>
            </a:r>
            <a:endParaRPr lang="en-US" dirty="0"/>
          </a:p>
          <a:p>
            <a:pPr lvl="1">
              <a:defRPr/>
            </a:pPr>
            <a:r>
              <a:rPr lang="en-US" dirty="0" err="1"/>
              <a:t>LaTeX</a:t>
            </a:r>
            <a:r>
              <a:rPr lang="en-US" dirty="0"/>
              <a:t> + Beamer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 descr="PiratesVsTemp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496253" y="2274729"/>
            <a:ext cx="4190915" cy="2792254"/>
          </a:xfrm>
          <a:prstGeom prst="rect">
            <a:avLst/>
          </a:prstGeom>
        </p:spPr>
      </p:pic>
      <p:sp>
        <p:nvSpPr>
          <p:cNvPr id="5" name="Text Box 4"/>
          <p:cNvSpPr txBox="true"/>
          <p:nvPr/>
        </p:nvSpPr>
        <p:spPr>
          <a:xfrm>
            <a:off x="4832350" y="2932430"/>
            <a:ext cx="409956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1800"/>
              <a:t>Обязательно подписывайте все оси, расшифровывайте обозначения</a:t>
            </a:r>
            <a:endParaRPr lang="ru-RU" altLang="en-US" sz="1800"/>
          </a:p>
          <a:p>
            <a:endParaRPr lang="ru-RU" altLang="en-US" sz="1800"/>
          </a:p>
          <a:p>
            <a:r>
              <a:rPr lang="ru-RU" altLang="en-US" sz="1800"/>
              <a:t>Презентация должна быть понятна глухонемым зрителям</a:t>
            </a:r>
            <a:endParaRPr lang="ru-RU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aging Lab">
  <a:themeElements>
    <a:clrScheme name="MMOI White">
      <a:dk1>
        <a:srgbClr val="000000"/>
      </a:dk1>
      <a:lt1>
        <a:srgbClr val="FFFFFF"/>
      </a:lt1>
      <a:dk2>
        <a:srgbClr val="0000B8"/>
      </a:dk2>
      <a:lt2>
        <a:srgbClr val="F2F2F2"/>
      </a:lt2>
      <a:accent1>
        <a:srgbClr val="FF0000"/>
      </a:accent1>
      <a:accent2>
        <a:srgbClr val="FFC000"/>
      </a:accent2>
      <a:accent3>
        <a:srgbClr val="92FF50"/>
      </a:accent3>
      <a:accent4>
        <a:srgbClr val="00E0FF"/>
      </a:accent4>
      <a:accent5>
        <a:srgbClr val="4080FF"/>
      </a:accent5>
      <a:accent6>
        <a:srgbClr val="C040FF"/>
      </a:accent6>
      <a:hlink>
        <a:srgbClr val="3B3BFF"/>
      </a:hlink>
      <a:folHlink>
        <a:srgbClr val="D965FF"/>
      </a:folHlink>
    </a:clrScheme>
    <a:fontScheme name="AudioGrou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udioGroup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10">
        <a:dk1>
          <a:srgbClr val="000099"/>
        </a:dk1>
        <a:lt1>
          <a:srgbClr val="FFFFFF"/>
        </a:lt1>
        <a:dk2>
          <a:srgbClr val="00004C"/>
        </a:dk2>
        <a:lt2>
          <a:srgbClr val="DFCB3B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1">
        <a:dk1>
          <a:srgbClr val="000099"/>
        </a:dk1>
        <a:lt1>
          <a:srgbClr val="FFFFFF"/>
        </a:lt1>
        <a:dk2>
          <a:srgbClr val="00004C"/>
        </a:dk2>
        <a:lt2>
          <a:srgbClr val="DDD93D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2">
        <a:dk1>
          <a:srgbClr val="000099"/>
        </a:dk1>
        <a:lt1>
          <a:srgbClr val="FFFFFF"/>
        </a:lt1>
        <a:dk2>
          <a:srgbClr val="00004C"/>
        </a:dk2>
        <a:lt2>
          <a:srgbClr val="DECF3C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1759</Words>
  <Application>WPS Presentation</Application>
  <PresentationFormat>Widescreen</PresentationFormat>
  <Paragraphs>84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Tahoma</vt:lpstr>
      <vt:lpstr>Times New Roman</vt:lpstr>
      <vt:lpstr>Cambria Math</vt:lpstr>
      <vt:lpstr>Cambria Math</vt:lpstr>
      <vt:lpstr>微软雅黑</vt:lpstr>
      <vt:lpstr>Arial Unicode MS</vt:lpstr>
      <vt:lpstr>Fixed</vt:lpstr>
      <vt:lpstr>Imaging Lab</vt:lpstr>
      <vt:lpstr>Equation.3</vt:lpstr>
      <vt:lpstr>Шаблон рабочей презентации для древних проекторов</vt:lpstr>
      <vt:lpstr>Название выпускной квалификационной работы</vt:lpstr>
      <vt:lpstr>Введение</vt:lpstr>
      <vt:lpstr>Цель работы</vt:lpstr>
      <vt:lpstr>Текст</vt:lpstr>
      <vt:lpstr>Формулы</vt:lpstr>
      <vt:lpstr>Иллюстрации</vt:lpstr>
      <vt:lpstr>Спасибо за внимание!</vt:lpstr>
      <vt:lpstr>PowerPoint 演示文稿</vt:lpstr>
    </vt:vector>
  </TitlesOfParts>
  <Company>Otradnoe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Improved Demosaicing Algorithm</dc:title>
  <dc:creator>Alex</dc:creator>
  <cp:lastModifiedBy>andrew</cp:lastModifiedBy>
  <cp:revision>721</cp:revision>
  <dcterms:created xsi:type="dcterms:W3CDTF">2022-01-04T18:32:51Z</dcterms:created>
  <dcterms:modified xsi:type="dcterms:W3CDTF">2022-01-04T18:32:51Z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1033-11.1.0.9719</vt:lpwstr>
  </property>
</Properties>
</file>